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4"/>
  </p:notesMasterIdLst>
  <p:sldIdLst>
    <p:sldId id="256" r:id="rId2"/>
    <p:sldId id="272" r:id="rId3"/>
    <p:sldId id="257" r:id="rId4"/>
    <p:sldId id="273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89" r:id="rId14"/>
    <p:sldId id="265" r:id="rId15"/>
    <p:sldId id="267" r:id="rId16"/>
    <p:sldId id="268" r:id="rId17"/>
    <p:sldId id="269" r:id="rId18"/>
    <p:sldId id="270" r:id="rId19"/>
    <p:sldId id="296" r:id="rId20"/>
    <p:sldId id="290" r:id="rId21"/>
    <p:sldId id="291" r:id="rId22"/>
    <p:sldId id="29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281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5CD98-9479-41C7-A4DB-157D93624D2A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9EC2C-58DF-44E5-BAB7-398D57B6065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EC2C-58DF-44E5-BAB7-398D57B6065D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851648" cy="3986242"/>
          </a:xfrm>
        </p:spPr>
        <p:txBody>
          <a:bodyPr>
            <a:normAutofit/>
          </a:bodyPr>
          <a:lstStyle/>
          <a:p>
            <a:r>
              <a:rPr lang="ru-RU" sz="4400" dirty="0" err="1" smtClean="0"/>
              <a:t>Новокрестьянские</a:t>
            </a:r>
            <a:r>
              <a:rPr lang="ru-RU" sz="4400" dirty="0" smtClean="0"/>
              <a:t> </a:t>
            </a:r>
            <a:r>
              <a:rPr lang="ru-RU" sz="4400" dirty="0" smtClean="0"/>
              <a:t>поэты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4000504"/>
            <a:ext cx="7854696" cy="2324104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«Лесных ключей и сосен звон…»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5002752"/>
          </a:xfrm>
        </p:spPr>
        <p:txBody>
          <a:bodyPr/>
          <a:lstStyle/>
          <a:p>
            <a:r>
              <a:rPr lang="ru-RU" sz="1800" dirty="0" smtClean="0"/>
              <a:t>Крестьянская поэзия.  2 половина 19 века(пушкинское время) .</a:t>
            </a:r>
          </a:p>
          <a:p>
            <a:r>
              <a:rPr lang="ru-RU" sz="1800" dirty="0" smtClean="0"/>
              <a:t>Алексей Кольцов, Николай Некрасов.</a:t>
            </a:r>
          </a:p>
          <a:p>
            <a:r>
              <a:rPr lang="ru-RU" sz="1800" dirty="0" smtClean="0"/>
              <a:t>Яркая образность, музыкальность, высокий художественный уровень.</a:t>
            </a:r>
          </a:p>
          <a:p>
            <a:r>
              <a:rPr lang="ru-RU" sz="1800" dirty="0" smtClean="0"/>
              <a:t>Тема не получила развитие.</a:t>
            </a:r>
          </a:p>
          <a:p>
            <a:r>
              <a:rPr lang="ru-RU" sz="1800" dirty="0" smtClean="0"/>
              <a:t>В поэзии И.З.Сурикова доминировал мотив монотонной жалобы:</a:t>
            </a:r>
          </a:p>
          <a:p>
            <a:r>
              <a:rPr lang="ru-RU" sz="1800" dirty="0" smtClean="0"/>
              <a:t>«Ах, нужда ли ты, нужда…», «Эх ты, доля, эх ты, доля…»»</a:t>
            </a: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4783953"/>
          </a:xfrm>
        </p:spPr>
        <p:txBody>
          <a:bodyPr>
            <a:normAutofit/>
          </a:bodyPr>
          <a:lstStyle/>
          <a:p>
            <a:r>
              <a:rPr lang="ru-RU" sz="1800" dirty="0" err="1" smtClean="0"/>
              <a:t>Новокрестьянская</a:t>
            </a:r>
            <a:r>
              <a:rPr lang="ru-RU" sz="1800" dirty="0" smtClean="0"/>
              <a:t> поэзия нач</a:t>
            </a:r>
            <a:r>
              <a:rPr lang="ru-RU" sz="1800" dirty="0" smtClean="0">
                <a:solidFill>
                  <a:schemeClr val="bg1"/>
                </a:solidFill>
              </a:rPr>
              <a:t>ала</a:t>
            </a:r>
            <a:r>
              <a:rPr lang="ru-RU" sz="1800" dirty="0" smtClean="0"/>
              <a:t>  20 века.</a:t>
            </a:r>
          </a:p>
          <a:p>
            <a:r>
              <a:rPr lang="ru-RU" sz="1800" dirty="0" smtClean="0"/>
              <a:t>Мотивы не жалости на убого</a:t>
            </a:r>
            <a:r>
              <a:rPr lang="ru-RU" sz="1800" dirty="0" smtClean="0">
                <a:solidFill>
                  <a:schemeClr val="bg1"/>
                </a:solidFill>
              </a:rPr>
              <a:t>сть </a:t>
            </a:r>
            <a:r>
              <a:rPr lang="ru-RU" sz="1800" dirty="0" smtClean="0"/>
              <a:t>своей жизни, а гордость за многовековую исконную национальную культуру, хранителем которой являет</a:t>
            </a:r>
            <a:r>
              <a:rPr lang="ru-RU" sz="1800" dirty="0" smtClean="0">
                <a:solidFill>
                  <a:schemeClr val="bg1"/>
                </a:solidFill>
              </a:rPr>
              <a:t>ся </a:t>
            </a:r>
            <a:r>
              <a:rPr lang="ru-RU" sz="1800" dirty="0" smtClean="0"/>
              <a:t>крестьянство.</a:t>
            </a:r>
            <a:endParaRPr lang="ru-RU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Новокрестьянская</a:t>
            </a:r>
            <a:r>
              <a:rPr lang="ru-RU" dirty="0" smtClean="0"/>
              <a:t> поэзия.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Николай Алексеевич Клюев ( 1884-1937)</a:t>
            </a:r>
          </a:p>
          <a:p>
            <a:r>
              <a:rPr lang="ru-RU" dirty="0" smtClean="0"/>
              <a:t>Сергей Антонович </a:t>
            </a:r>
            <a:r>
              <a:rPr lang="ru-RU" dirty="0" err="1" smtClean="0"/>
              <a:t>Клычков</a:t>
            </a:r>
            <a:r>
              <a:rPr lang="ru-RU" dirty="0" smtClean="0"/>
              <a:t> ( 1889-1937)</a:t>
            </a:r>
          </a:p>
          <a:p>
            <a:r>
              <a:rPr lang="ru-RU" dirty="0" smtClean="0"/>
              <a:t>Петр Васильевич Орешин ( 1887- 1938)</a:t>
            </a:r>
          </a:p>
          <a:p>
            <a:r>
              <a:rPr lang="ru-RU" dirty="0" smtClean="0"/>
              <a:t>Сергей Александрович Есенин ( 1895-1925)</a:t>
            </a:r>
          </a:p>
          <a:p>
            <a:r>
              <a:rPr lang="ru-RU" dirty="0" smtClean="0"/>
              <a:t>Александр </a:t>
            </a:r>
            <a:r>
              <a:rPr lang="ru-RU" dirty="0" err="1" smtClean="0"/>
              <a:t>Ширяевец</a:t>
            </a:r>
            <a:r>
              <a:rPr lang="ru-RU" dirty="0" smtClean="0"/>
              <a:t> (1887-1924)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Осень 1915 года. Группа «Краса».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Художник</a:t>
            </a:r>
          </a:p>
          <a:p>
            <a:r>
              <a:rPr lang="ru-RU" dirty="0" smtClean="0"/>
              <a:t>Н.Рерих.</a:t>
            </a:r>
          </a:p>
          <a:p>
            <a:r>
              <a:rPr lang="ru-RU" dirty="0" smtClean="0"/>
              <a:t>Сюжеты и образы древнерусской истории и фольклора.</a:t>
            </a:r>
          </a:p>
          <a:p>
            <a:r>
              <a:rPr lang="ru-RU" dirty="0" smtClean="0"/>
              <a:t>Поэты : С.Городецкий, С.Есенин, Н.Клюев, </a:t>
            </a:r>
            <a:r>
              <a:rPr lang="ru-RU" dirty="0" err="1" smtClean="0"/>
              <a:t>С.Клычков</a:t>
            </a:r>
            <a:r>
              <a:rPr lang="ru-RU" dirty="0" smtClean="0"/>
              <a:t>, </a:t>
            </a:r>
            <a:r>
              <a:rPr lang="ru-RU" dirty="0" err="1" smtClean="0"/>
              <a:t>А.Ширяевец</a:t>
            </a:r>
            <a:r>
              <a:rPr lang="ru-RU" dirty="0" smtClean="0"/>
              <a:t>, П.Радимов, писатель А.Ремизов.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черты.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Любовь к малой Родине.</a:t>
            </a:r>
          </a:p>
          <a:p>
            <a:r>
              <a:rPr lang="ru-RU" dirty="0" smtClean="0"/>
              <a:t>Следование вековым народным обычаям и нравственным традициям.</a:t>
            </a:r>
          </a:p>
          <a:p>
            <a:r>
              <a:rPr lang="ru-RU" dirty="0" smtClean="0"/>
              <a:t>Использование религиозной символики, христианских мотивов, языческих верований.</a:t>
            </a:r>
          </a:p>
          <a:p>
            <a:r>
              <a:rPr lang="ru-RU" dirty="0" smtClean="0"/>
              <a:t>Обращение к фольклорным сюжетам и образам; введение в поэтический обиход  поэтами народных песен и частушек.</a:t>
            </a:r>
          </a:p>
          <a:p>
            <a:r>
              <a:rPr lang="ru-RU" dirty="0" smtClean="0"/>
              <a:t>Отрицание «порочной» городской культуры, сопротивление культу машин и железа.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561360"/>
          </a:xfrm>
        </p:spPr>
        <p:txBody>
          <a:bodyPr>
            <a:noAutofit/>
          </a:bodyPr>
          <a:lstStyle/>
          <a:p>
            <a:r>
              <a:rPr lang="ru-RU" sz="2400" dirty="0" smtClean="0"/>
              <a:t>А.Блок и Андрей Белый: влияние символистов на </a:t>
            </a:r>
            <a:r>
              <a:rPr lang="ru-RU" sz="2400" dirty="0" err="1" smtClean="0"/>
              <a:t>новокрестьянских</a:t>
            </a:r>
            <a:r>
              <a:rPr lang="ru-RU" sz="2400" dirty="0" smtClean="0"/>
              <a:t> поэтов .Отзывы современников о творчестве </a:t>
            </a:r>
            <a:r>
              <a:rPr lang="ru-RU" sz="2400" dirty="0" err="1" smtClean="0"/>
              <a:t>новокрестьянских</a:t>
            </a:r>
            <a:r>
              <a:rPr lang="ru-RU" sz="2400" dirty="0" smtClean="0"/>
              <a:t> поэтов.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8929718" cy="5429264"/>
          </a:xfrm>
        </p:spPr>
        <p:txBody>
          <a:bodyPr>
            <a:noAutofit/>
          </a:bodyPr>
          <a:lstStyle/>
          <a:p>
            <a:r>
              <a:rPr lang="ru-RU" sz="2400" dirty="0" smtClean="0"/>
              <a:t>Способствовали развитию в поэзии Клюева, С.Есенин</a:t>
            </a:r>
            <a:r>
              <a:rPr lang="ru-RU" sz="2400" dirty="0" smtClean="0">
                <a:solidFill>
                  <a:schemeClr val="bg1"/>
                </a:solidFill>
              </a:rPr>
              <a:t>а, </a:t>
            </a:r>
            <a:r>
              <a:rPr lang="ru-RU" sz="2400" dirty="0" err="1" smtClean="0"/>
              <a:t>С.Клычкова</a:t>
            </a:r>
            <a:r>
              <a:rPr lang="ru-RU" sz="2400" dirty="0" smtClean="0"/>
              <a:t>, П.Орешина романтических мотивов и литературных приёмов, характерных для поэзии модернистов.</a:t>
            </a:r>
          </a:p>
          <a:p>
            <a:endParaRPr lang="ru-RU" sz="2400" dirty="0" smtClean="0"/>
          </a:p>
          <a:p>
            <a:r>
              <a:rPr lang="ru-RU" sz="2400" dirty="0" smtClean="0"/>
              <a:t>« Они видят сны и создают легенды, не отделяющиес</a:t>
            </a:r>
            <a:r>
              <a:rPr lang="ru-RU" sz="2400" dirty="0" smtClean="0">
                <a:solidFill>
                  <a:schemeClr val="bg1"/>
                </a:solidFill>
              </a:rPr>
              <a:t>я от </a:t>
            </a:r>
            <a:r>
              <a:rPr lang="ru-RU" sz="2400" dirty="0" smtClean="0"/>
              <a:t>земли. Земля с ними, и они с землей… и кажется пор</a:t>
            </a:r>
            <a:r>
              <a:rPr lang="ru-RU" sz="2400" dirty="0" smtClean="0">
                <a:solidFill>
                  <a:schemeClr val="bg1"/>
                </a:solidFill>
              </a:rPr>
              <a:t>ою, </a:t>
            </a:r>
            <a:r>
              <a:rPr lang="ru-RU" sz="2400" dirty="0" smtClean="0"/>
              <a:t>что и холм живой, и дерево живое, и церковь живая,</a:t>
            </a:r>
            <a:r>
              <a:rPr lang="ru-RU" sz="2400" dirty="0" smtClean="0">
                <a:solidFill>
                  <a:schemeClr val="bg1"/>
                </a:solidFill>
              </a:rPr>
              <a:t> как </a:t>
            </a:r>
            <a:r>
              <a:rPr lang="ru-RU" sz="2400" dirty="0" smtClean="0"/>
              <a:t>сам мужик – живой. Только всё на этой равнине ещё </a:t>
            </a:r>
            <a:r>
              <a:rPr lang="ru-RU" sz="2400" dirty="0" smtClean="0">
                <a:solidFill>
                  <a:schemeClr val="bg1"/>
                </a:solidFill>
              </a:rPr>
              <a:t>спит, </a:t>
            </a:r>
            <a:r>
              <a:rPr lang="ru-RU" sz="2400" dirty="0" smtClean="0"/>
              <a:t>а когда двинется, всё как есть пойдет: пойдут мужик</a:t>
            </a:r>
            <a:r>
              <a:rPr lang="ru-RU" sz="2400" dirty="0" smtClean="0">
                <a:solidFill>
                  <a:schemeClr val="bg1"/>
                </a:solidFill>
              </a:rPr>
              <a:t>и, </a:t>
            </a:r>
            <a:r>
              <a:rPr lang="ru-RU" sz="2400" dirty="0" smtClean="0"/>
              <a:t>пойдут рощи по склонам, и церкви, воплощённые Богородицы, пойдут с холмов, и озёра выступят из берегов, и реки обратятся вспять; пойдёт вся земля» </a:t>
            </a:r>
          </a:p>
          <a:p>
            <a:r>
              <a:rPr lang="ru-RU" sz="2400" dirty="0" smtClean="0"/>
              <a:t>( А.Блок. 1909 г).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Группы </a:t>
            </a:r>
            <a:r>
              <a:rPr lang="ru-RU" dirty="0" err="1" smtClean="0"/>
              <a:t>новокрестьянских</a:t>
            </a:r>
            <a:r>
              <a:rPr lang="ru-RU" dirty="0" smtClean="0"/>
              <a:t> поэтов.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«Краса». Осень 1915 г.</a:t>
            </a:r>
          </a:p>
          <a:p>
            <a:r>
              <a:rPr lang="ru-RU" dirty="0" smtClean="0"/>
              <a:t>Литературно-художественное общество  «Страда» ( 1915-1917)</a:t>
            </a:r>
          </a:p>
          <a:p>
            <a:r>
              <a:rPr lang="ru-RU" dirty="0" smtClean="0"/>
              <a:t>Альманах « Скифы» ( 1917-1918).</a:t>
            </a:r>
          </a:p>
          <a:p>
            <a:r>
              <a:rPr lang="ru-RU" dirty="0" smtClean="0"/>
              <a:t>Сергей Городецкий: «…Клюев оставался первым в группе крестьянских поэтов. Группа эта всё росла и крепла. В неё входили кроме </a:t>
            </a:r>
            <a:r>
              <a:rPr lang="ru-RU" dirty="0" smtClean="0"/>
              <a:t>Н.Клюева </a:t>
            </a:r>
            <a:r>
              <a:rPr lang="ru-RU" dirty="0" smtClean="0"/>
              <a:t>и </a:t>
            </a:r>
            <a:r>
              <a:rPr lang="ru-RU" dirty="0" smtClean="0"/>
              <a:t>С.Есенина…Сергей </a:t>
            </a:r>
            <a:r>
              <a:rPr lang="ru-RU" dirty="0" err="1" smtClean="0"/>
              <a:t>Клычков</a:t>
            </a:r>
            <a:r>
              <a:rPr lang="ru-RU" dirty="0" smtClean="0"/>
              <a:t> и Александр </a:t>
            </a:r>
            <a:r>
              <a:rPr lang="ru-RU" dirty="0" err="1" smtClean="0"/>
              <a:t>Ширяевец</a:t>
            </a:r>
            <a:r>
              <a:rPr lang="ru-RU" dirty="0" smtClean="0"/>
              <a:t>. Все были талантливы, все были объединены системой песенно-былинных образов».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Идейные противники – пролетарские поэты.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Партия большевиков выдвинула принцип  «одухотворения» революционной борьбы.</a:t>
            </a:r>
          </a:p>
          <a:p>
            <a:r>
              <a:rPr lang="ru-RU" dirty="0" smtClean="0"/>
              <a:t>« Поэты революции являются неуловимыми критиками всего старого и зовут вперед, к борьбе за светлое будущее</a:t>
            </a:r>
            <a:r>
              <a:rPr lang="ru-RU" dirty="0" smtClean="0"/>
              <a:t>»- </a:t>
            </a:r>
            <a:r>
              <a:rPr lang="ru-RU" dirty="0" smtClean="0"/>
              <a:t>М.Калинин.</a:t>
            </a:r>
          </a:p>
          <a:p>
            <a:r>
              <a:rPr lang="ru-RU" dirty="0" smtClean="0"/>
              <a:t>Пролетарские поэты, отстаивая коллективное, отрицали всё индивидуально-человеческое, всё то, что делает личность неповторимой, высмеивали такие категории как душа.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Новокрестьянские</a:t>
            </a:r>
            <a:r>
              <a:rPr lang="ru-RU" dirty="0" smtClean="0"/>
              <a:t> поэты.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Видели причину зла в отрыве от народных корней, от народного мировосприятия, находящего отражение в быту, в самом укладе крестьянской жизни, фольклоре, народных традициях, национальной культуре.</a:t>
            </a:r>
          </a:p>
          <a:p>
            <a:r>
              <a:rPr lang="ru-RU" dirty="0" smtClean="0"/>
              <a:t>Приняли на себя крест оппозиции.</a:t>
            </a:r>
          </a:p>
          <a:p>
            <a:r>
              <a:rPr lang="ru-RU" dirty="0" smtClean="0"/>
              <a:t>С 1920 года ядовитые нападки со стороны пролетарской критики, крестьянские поэты « лишние».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Судьбы поэтов.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 Чтобы предать прошлое забвению, носителей родовой памяти уничтожили. Погибли все </a:t>
            </a:r>
            <a:r>
              <a:rPr lang="ru-RU" dirty="0" err="1" smtClean="0"/>
              <a:t>новокрестьянские</a:t>
            </a:r>
            <a:r>
              <a:rPr lang="ru-RU" dirty="0" smtClean="0"/>
              <a:t> поэты – хранители национальных святынь». А.Михайлов.</a:t>
            </a:r>
          </a:p>
          <a:p>
            <a:r>
              <a:rPr lang="ru-RU" dirty="0" smtClean="0"/>
              <a:t>Только </a:t>
            </a:r>
            <a:r>
              <a:rPr lang="ru-RU" dirty="0" err="1" smtClean="0"/>
              <a:t>А.Ширяевец</a:t>
            </a:r>
            <a:r>
              <a:rPr lang="ru-RU" dirty="0" smtClean="0"/>
              <a:t>, рано ушедший из жизни (1924), и С.Есенин ( 1925 ) не дожили до времен массовых репрессий, поглотивших их единомышленников.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Николай Алексеевич Клюев       (1884-1937)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35480"/>
            <a:ext cx="4929190" cy="463679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 Мать, </a:t>
            </a:r>
            <a:r>
              <a:rPr lang="ru-RU" dirty="0" err="1" smtClean="0"/>
              <a:t>Просковья</a:t>
            </a:r>
            <a:r>
              <a:rPr lang="ru-RU" dirty="0" smtClean="0"/>
              <a:t> Дмитриевна, - сказительница : знала множество народных песен, духовных стихов, обладала незаурядным даром импровизатора. Матери посвятил стихотворный цикл «Избяные песни» и поэму «Заозерье». Язык произведений наполнен местечковыми словами, архаизмами; образы черпает из церковно-приходского обихода.</a:t>
            </a:r>
          </a:p>
          <a:p>
            <a:r>
              <a:rPr lang="ru-RU" dirty="0" smtClean="0"/>
              <a:t> В 1934 г выслан из Москвы, в 1937 арестован и расстрелян в Томской тюрьме.</a:t>
            </a:r>
            <a:endParaRPr lang="ru-RU" dirty="0"/>
          </a:p>
        </p:txBody>
      </p:sp>
      <p:pic>
        <p:nvPicPr>
          <p:cNvPr id="2050" name="Picture 2" descr="C:\Users\Инна\Downloads\m_228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285860"/>
            <a:ext cx="3800475" cy="523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booksite.ru/klyuev/5-1/trees/t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75314" y="2143116"/>
            <a:ext cx="4768686" cy="31600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1571628"/>
          </a:xfrm>
        </p:spPr>
        <p:txBody>
          <a:bodyPr>
            <a:normAutofit/>
          </a:bodyPr>
          <a:lstStyle/>
          <a:p>
            <a:r>
              <a:rPr lang="ru-RU" dirty="0" smtClean="0"/>
              <a:t>Николай Алексеевич Клюев. Литературное признание.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2000240"/>
            <a:ext cx="4329114" cy="4857760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ru-RU" dirty="0" smtClean="0"/>
              <a:t>Первый сборник Клюева «Сосен перезвон» ( 1911 г) выходит с предисловием Брюсова. Книга была с интересом и одобрением встречена в литературных кругах. На её выход откликнулись Сергей Городецкий и Николай Гумилев.</a:t>
            </a:r>
          </a:p>
          <a:p>
            <a:pPr algn="r"/>
            <a:r>
              <a:rPr lang="ru-RU" dirty="0" smtClean="0"/>
              <a:t>« На смену изжитой культуре, приведшей нас к тоскливому безбожью и бесцельной злобе, идут люди, которые могут сказать про себя : « Мы предутренние тучи, зори росные весны…»</a:t>
            </a:r>
          </a:p>
          <a:p>
            <a:pPr algn="r"/>
            <a:r>
              <a:rPr lang="ru-RU" dirty="0" smtClean="0"/>
              <a:t>( Н.Гумилёв цитирует строку Клюева из стихотворения «Голос народа»).</a:t>
            </a:r>
          </a:p>
          <a:p>
            <a:pPr algn="r"/>
            <a:r>
              <a:rPr lang="ru-RU" dirty="0" smtClean="0"/>
              <a:t>Когда свяжу свою вязанку</a:t>
            </a:r>
          </a:p>
          <a:p>
            <a:pPr algn="r"/>
            <a:r>
              <a:rPr lang="ru-RU" dirty="0" smtClean="0"/>
              <a:t>Сосновых слов, медвежьих дум?</a:t>
            </a:r>
          </a:p>
          <a:p>
            <a:pPr algn="r"/>
            <a:r>
              <a:rPr lang="ru-RU" dirty="0" smtClean="0"/>
              <a:t>«К костру готовьтесь спозаранку»,-</a:t>
            </a:r>
          </a:p>
          <a:p>
            <a:pPr algn="r"/>
            <a:r>
              <a:rPr lang="ru-RU" dirty="0" smtClean="0"/>
              <a:t>Гремел мой прадед Аввакум.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Николай Клюев и Сергей Есенин.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1. 1915 г. Дружба близких по мироощущению и восприятию окружающего поэтов. Письмо С.Есенина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Н</a:t>
            </a:r>
            <a:r>
              <a:rPr lang="ru-RU" dirty="0" smtClean="0"/>
              <a:t>. Клюеву:</a:t>
            </a:r>
          </a:p>
          <a:p>
            <a:r>
              <a:rPr lang="ru-RU" dirty="0" smtClean="0"/>
              <a:t>« Дорогой Николай Алексеевич! Читал я Ваши стихи, много говорил о Вас с Городецким и не могу не писать Вам. Тем более, когда у нас есть с Вами много общего. Я тоже крестьянин и пишу так же , как и Вы, но только на своем рязанском языке… Я хотел бы с вами побеседовать о многом, но ведь « Через </a:t>
            </a:r>
            <a:r>
              <a:rPr lang="ru-RU" dirty="0" err="1" smtClean="0"/>
              <a:t>быстру</a:t>
            </a:r>
            <a:r>
              <a:rPr lang="ru-RU" dirty="0" smtClean="0"/>
              <a:t>  реченьку, через тёмненький лесок не доходит голосок».</a:t>
            </a:r>
          </a:p>
          <a:p>
            <a:r>
              <a:rPr lang="ru-RU" dirty="0" smtClean="0"/>
              <a:t>Образ избы у С.Есенина и Н.Клюева. С.Есенин « В хате». Н.Клюев « Рождество избы», « Изба- святилище земли».</a:t>
            </a:r>
          </a:p>
          <a:p>
            <a:r>
              <a:rPr lang="ru-RU" dirty="0" smtClean="0"/>
              <a:t>У Н.Клюева </a:t>
            </a:r>
            <a:r>
              <a:rPr lang="ru-RU" dirty="0" smtClean="0"/>
              <a:t>изба не только символ надёжности и созидательности крестьянского жизненного устройства, но и  центр его поэтического мира.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Сергей Антонович </a:t>
            </a:r>
            <a:r>
              <a:rPr lang="ru-RU" dirty="0" err="1" smtClean="0"/>
              <a:t>Клычков</a:t>
            </a:r>
            <a:r>
              <a:rPr lang="ru-RU" dirty="0" smtClean="0"/>
              <a:t> (</a:t>
            </a:r>
            <a:r>
              <a:rPr lang="ru-RU" dirty="0" err="1" smtClean="0"/>
              <a:t>Лешенков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dirty="0" smtClean="0"/>
              <a:t>( 1889- 1937)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4686304" cy="438912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Революцию принял с восторгом, продолжая разрабатывать своё фольклорно-романтическое направление. Но затем из его творчества уходят сказочность и напевность, появляются вечные философские темы, мотивы прощания и тревоги за сохранность мира природы. Его последняя книга стихов « В гостях у журавлей» была злобно встречена критикой. В июле 1937 г. был арестован и расстрелян.</a:t>
            </a:r>
            <a:endParaRPr lang="ru-RU" dirty="0"/>
          </a:p>
        </p:txBody>
      </p:sp>
      <p:pic>
        <p:nvPicPr>
          <p:cNvPr id="90114" name="Picture 2" descr="http://www.litinstitut.ru/uploads/img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857364"/>
            <a:ext cx="310515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Сергей Есенин и Сергей </a:t>
            </a:r>
            <a:r>
              <a:rPr lang="ru-RU" dirty="0" err="1" smtClean="0"/>
              <a:t>Клычков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5186370" cy="4389120"/>
          </a:xfrm>
        </p:spPr>
        <p:txBody>
          <a:bodyPr/>
          <a:lstStyle/>
          <a:p>
            <a:r>
              <a:rPr lang="ru-RU" dirty="0" smtClean="0"/>
              <a:t>«… возродили </a:t>
            </a:r>
            <a:r>
              <a:rPr lang="ru-RU" dirty="0" err="1" smtClean="0"/>
              <a:t>кольцовскую</a:t>
            </a:r>
            <a:r>
              <a:rPr lang="ru-RU" dirty="0" smtClean="0"/>
              <a:t> песню, их стихи зазвучали, заиграли огнём, заискрились талантом, засверкали силой и заразили удалью». ( Львов-Рогачевский. «Новейшая русская литература». Москва. 1919 год)</a:t>
            </a:r>
            <a:endParaRPr lang="ru-RU" dirty="0"/>
          </a:p>
        </p:txBody>
      </p:sp>
      <p:pic>
        <p:nvPicPr>
          <p:cNvPr id="110594" name="Picture 2" descr="http://img-fotki.yandex.ru/get/5803/sergeibush.20/0_5f71e_14096ad2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071678"/>
            <a:ext cx="3048000" cy="4152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7572428" cy="1214422"/>
          </a:xfrm>
        </p:spPr>
        <p:txBody>
          <a:bodyPr>
            <a:normAutofit/>
          </a:bodyPr>
          <a:lstStyle/>
          <a:p>
            <a:r>
              <a:rPr lang="ru-RU" dirty="0" smtClean="0"/>
              <a:t>Последний Лель деревни. </a:t>
            </a:r>
            <a:r>
              <a:rPr lang="ru-RU" dirty="0" err="1" smtClean="0"/>
              <a:t>С.Клычков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6257940" cy="51035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Родился в Тверской губернии.</a:t>
            </a:r>
          </a:p>
          <a:p>
            <a:r>
              <a:rPr lang="ru-RU" dirty="0" smtClean="0"/>
              <a:t>Черты поэзии:</a:t>
            </a:r>
          </a:p>
          <a:p>
            <a:r>
              <a:rPr lang="ru-RU" dirty="0" smtClean="0"/>
              <a:t>Простота  поэтической  формы</a:t>
            </a:r>
          </a:p>
          <a:p>
            <a:r>
              <a:rPr lang="ru-RU" dirty="0" smtClean="0"/>
              <a:t>Незамысловатость  сюжета</a:t>
            </a:r>
          </a:p>
          <a:p>
            <a:r>
              <a:rPr lang="ru-RU" dirty="0" smtClean="0"/>
              <a:t>Прозрачность   содержания</a:t>
            </a:r>
          </a:p>
          <a:p>
            <a:r>
              <a:rPr lang="ru-RU" dirty="0" smtClean="0"/>
              <a:t>Сюжеты  населены  персонажами  языческих верований: лешими и русалками , неведомыми птицами</a:t>
            </a:r>
          </a:p>
          <a:p>
            <a:r>
              <a:rPr lang="ru-RU" dirty="0" smtClean="0"/>
              <a:t>Высшим идеалом красоты является природа</a:t>
            </a:r>
          </a:p>
          <a:p>
            <a:r>
              <a:rPr lang="ru-RU" dirty="0" smtClean="0"/>
              <a:t>Сборник «Кольцо Лады» 1913 г. Два главных героя : Дед ( собирательный образ труженика, хранителя мудрости, трудового и нравственного опыта предков), Лада ( образ, вышедший из языческих славянских мифов : девушка – невеста, девушка – мечта).</a:t>
            </a:r>
            <a:endParaRPr lang="ru-RU" dirty="0"/>
          </a:p>
        </p:txBody>
      </p:sp>
      <p:pic>
        <p:nvPicPr>
          <p:cNvPr id="4" name="Picture 4" descr="http://www.hrono.info/img/pisateli/klych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2500306"/>
            <a:ext cx="20955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«Кольцо Лады». 1913 год.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57364"/>
            <a:ext cx="6072198" cy="457203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Картины родной природы , сцены крестьянского труда </a:t>
            </a:r>
            <a:r>
              <a:rPr lang="ru-RU" sz="2400" dirty="0" err="1" smtClean="0"/>
              <a:t>С.Клычков</a:t>
            </a:r>
            <a:r>
              <a:rPr lang="ru-RU" sz="2400" dirty="0" smtClean="0"/>
              <a:t> </a:t>
            </a:r>
            <a:r>
              <a:rPr lang="ru-RU" sz="2400" dirty="0" smtClean="0"/>
              <a:t>озвучивает волшебной музыкой сказочного Леля:</a:t>
            </a:r>
          </a:p>
          <a:p>
            <a:endParaRPr lang="ru-RU" sz="2000" dirty="0" smtClean="0"/>
          </a:p>
          <a:p>
            <a:pPr>
              <a:buNone/>
            </a:pPr>
            <a:r>
              <a:rPr lang="ru-RU" sz="2400" b="1" dirty="0" smtClean="0">
                <a:solidFill>
                  <a:schemeClr val="accent1"/>
                </a:solidFill>
                <a:latin typeface="Segoe Script" pitchFamily="34" charset="0"/>
              </a:rPr>
              <a:t>Лель цветами все поля украсил,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1"/>
                </a:solidFill>
                <a:latin typeface="Segoe Script" pitchFamily="34" charset="0"/>
              </a:rPr>
              <a:t>Все деревья листами убрал.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1"/>
                </a:solidFill>
                <a:latin typeface="Segoe Script" pitchFamily="34" charset="0"/>
              </a:rPr>
              <a:t>Слышал я, как вчера он у прясел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1"/>
                </a:solidFill>
                <a:latin typeface="Segoe Script" pitchFamily="34" charset="0"/>
              </a:rPr>
              <a:t>За деревнею долго играл…</a:t>
            </a:r>
            <a:endParaRPr lang="ru-RU" sz="2400" b="1" dirty="0">
              <a:solidFill>
                <a:schemeClr val="accent1"/>
              </a:solidFill>
              <a:latin typeface="Segoe Script" pitchFamily="34" charset="0"/>
            </a:endParaRPr>
          </a:p>
        </p:txBody>
      </p:sp>
      <p:pic>
        <p:nvPicPr>
          <p:cNvPr id="111618" name="Picture 2" descr="http://www.e-reading.org.ua/illustrations/147/147738-cov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4400554"/>
            <a:ext cx="1576475" cy="2457446"/>
          </a:xfrm>
          <a:prstGeom prst="rect">
            <a:avLst/>
          </a:prstGeom>
          <a:noFill/>
        </p:spPr>
      </p:pic>
      <p:pic>
        <p:nvPicPr>
          <p:cNvPr id="111620" name="Picture 4" descr="http://www.likebook.ru/store/img_book/?src=1376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2643182"/>
            <a:ext cx="1190625" cy="2000251"/>
          </a:xfrm>
          <a:prstGeom prst="rect">
            <a:avLst/>
          </a:prstGeom>
          <a:noFill/>
        </p:spPr>
      </p:pic>
      <p:pic>
        <p:nvPicPr>
          <p:cNvPr id="111622" name="Picture 6" descr="http://www.knigaline.ru/pick/Klichkov_K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1643050"/>
            <a:ext cx="1661985" cy="22383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572428" cy="9286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Петр Васильевич Орешин (1887-1938)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5786446" cy="5643578"/>
          </a:xfrm>
        </p:spPr>
        <p:txBody>
          <a:bodyPr>
            <a:normAutofit fontScale="85000" lnSpcReduction="20000"/>
          </a:bodyPr>
          <a:lstStyle/>
          <a:p>
            <a:r>
              <a:rPr lang="ru-RU" sz="2500" dirty="0" smtClean="0"/>
              <a:t>Родился в </a:t>
            </a:r>
            <a:r>
              <a:rPr lang="ru-RU" sz="2500" dirty="0" err="1" smtClean="0"/>
              <a:t>г.Атракс</a:t>
            </a:r>
            <a:r>
              <a:rPr lang="ru-RU" sz="2500" dirty="0" smtClean="0"/>
              <a:t> Саратовской губернии.</a:t>
            </a:r>
          </a:p>
          <a:p>
            <a:r>
              <a:rPr lang="ru-RU" sz="2500" dirty="0" smtClean="0"/>
              <a:t>Рядовым маршевой роты участвовал в боях Первой мировой войны, за храбрость награжден двумя Георгиевскими крестами. Жена- писательница Людмила Григорьева ( </a:t>
            </a:r>
            <a:r>
              <a:rPr lang="ru-RU" sz="2500" dirty="0" err="1" smtClean="0"/>
              <a:t>ум.в</a:t>
            </a:r>
            <a:r>
              <a:rPr lang="ru-RU" sz="2500" dirty="0" smtClean="0"/>
              <a:t> 1917 г.)</a:t>
            </a:r>
          </a:p>
          <a:p>
            <a:r>
              <a:rPr lang="ru-RU" sz="2500" dirty="0" smtClean="0"/>
              <a:t>1 сборник «Зарево» С.Есенин сравнил с озером, «где отражаются и месяц, и церковь, и хаты».</a:t>
            </a:r>
          </a:p>
          <a:p>
            <a:r>
              <a:rPr lang="ru-RU" sz="2500" dirty="0" smtClean="0"/>
              <a:t>Основные направления в творчестве: поэтизация природы и сельского быта;  с болью пишет о социальном неравенстве :</a:t>
            </a:r>
          </a:p>
          <a:p>
            <a:endParaRPr lang="ru-RU" sz="2500" dirty="0" smtClean="0"/>
          </a:p>
          <a:p>
            <a:pPr>
              <a:buNone/>
            </a:pPr>
            <a:r>
              <a:rPr lang="ru-RU" sz="2900" b="1" dirty="0" smtClean="0">
                <a:solidFill>
                  <a:schemeClr val="accent1"/>
                </a:solidFill>
                <a:latin typeface="Segoe Script" pitchFamily="34" charset="0"/>
              </a:rPr>
              <a:t>А сердце всё изранено,</a:t>
            </a:r>
          </a:p>
          <a:p>
            <a:pPr>
              <a:buNone/>
            </a:pPr>
            <a:r>
              <a:rPr lang="ru-RU" sz="2900" b="1" dirty="0" smtClean="0">
                <a:solidFill>
                  <a:schemeClr val="accent1"/>
                </a:solidFill>
                <a:latin typeface="Segoe Script" pitchFamily="34" charset="0"/>
              </a:rPr>
              <a:t>Всё кровью истекло,</a:t>
            </a:r>
          </a:p>
          <a:p>
            <a:pPr>
              <a:buNone/>
            </a:pPr>
            <a:r>
              <a:rPr lang="ru-RU" sz="2900" b="1" dirty="0" smtClean="0">
                <a:solidFill>
                  <a:schemeClr val="accent1"/>
                </a:solidFill>
                <a:latin typeface="Segoe Script" pitchFamily="34" charset="0"/>
              </a:rPr>
              <a:t>Проклятое, болезное,</a:t>
            </a:r>
          </a:p>
          <a:p>
            <a:pPr>
              <a:buNone/>
            </a:pPr>
            <a:r>
              <a:rPr lang="ru-RU" sz="2900" b="1" dirty="0" smtClean="0">
                <a:solidFill>
                  <a:schemeClr val="accent1"/>
                </a:solidFill>
                <a:latin typeface="Segoe Script" pitchFamily="34" charset="0"/>
              </a:rPr>
              <a:t>Голодное село.</a:t>
            </a:r>
          </a:p>
          <a:p>
            <a:endParaRPr lang="ru-RU" sz="2500" dirty="0" smtClean="0"/>
          </a:p>
          <a:p>
            <a:endParaRPr lang="ru-RU" sz="2500" dirty="0" smtClean="0"/>
          </a:p>
        </p:txBody>
      </p:sp>
      <p:pic>
        <p:nvPicPr>
          <p:cNvPr id="113668" name="Picture 4" descr="http://static.ozone.ru/multimedia/books_covers/c200/10003140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1928802"/>
            <a:ext cx="1905000" cy="1905000"/>
          </a:xfrm>
          <a:prstGeom prst="rect">
            <a:avLst/>
          </a:prstGeom>
          <a:noFill/>
        </p:spPr>
      </p:pic>
      <p:pic>
        <p:nvPicPr>
          <p:cNvPr id="113670" name="Picture 6" descr="http://www.antiquebooks.ru/pic/16/2590/84638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6478" y="4000504"/>
            <a:ext cx="2018099" cy="2690798"/>
          </a:xfrm>
          <a:prstGeom prst="rect">
            <a:avLst/>
          </a:prstGeom>
          <a:noFill/>
        </p:spPr>
      </p:pic>
      <p:pic>
        <p:nvPicPr>
          <p:cNvPr id="113672" name="Picture 8" descr="http://triumfator.ucoz.ru/_ph/2/2/92236329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1714488"/>
            <a:ext cx="1608912" cy="21574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901014" cy="1142984"/>
          </a:xfrm>
        </p:spPr>
        <p:txBody>
          <a:bodyPr/>
          <a:lstStyle/>
          <a:p>
            <a:r>
              <a:rPr lang="ru-RU" dirty="0" smtClean="0"/>
              <a:t>Пётр Васильевич Орешин.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800" dirty="0" smtClean="0"/>
              <a:t>Особая поэтизация: </a:t>
            </a:r>
            <a:r>
              <a:rPr lang="ru-RU" sz="2800" dirty="0" err="1" smtClean="0"/>
              <a:t>эстетизурует</a:t>
            </a:r>
            <a:r>
              <a:rPr lang="ru-RU" sz="2800" dirty="0" smtClean="0"/>
              <a:t> хлебородную мощь земли:</a:t>
            </a:r>
          </a:p>
          <a:p>
            <a:endParaRPr lang="ru-RU" sz="2800" dirty="0" smtClean="0"/>
          </a:p>
          <a:p>
            <a:pPr>
              <a:buNone/>
            </a:pPr>
            <a:r>
              <a:rPr lang="ru-RU" sz="3300" b="1" dirty="0" smtClean="0">
                <a:solidFill>
                  <a:schemeClr val="accent1"/>
                </a:solidFill>
                <a:latin typeface="Segoe Script" pitchFamily="34" charset="0"/>
              </a:rPr>
              <a:t>О, край родной,</a:t>
            </a:r>
          </a:p>
          <a:p>
            <a:pPr>
              <a:buNone/>
            </a:pPr>
            <a:r>
              <a:rPr lang="ru-RU" sz="3300" b="1" dirty="0" smtClean="0">
                <a:solidFill>
                  <a:schemeClr val="accent1"/>
                </a:solidFill>
                <a:latin typeface="Segoe Script" pitchFamily="34" charset="0"/>
              </a:rPr>
              <a:t>Как ты чудесен:</a:t>
            </a:r>
          </a:p>
          <a:p>
            <a:pPr>
              <a:buNone/>
            </a:pPr>
            <a:r>
              <a:rPr lang="ru-RU" sz="3300" b="1" dirty="0" smtClean="0">
                <a:solidFill>
                  <a:schemeClr val="accent1"/>
                </a:solidFill>
                <a:latin typeface="Segoe Script" pitchFamily="34" charset="0"/>
              </a:rPr>
              <a:t>Ржаная степь, ржаной народ, </a:t>
            </a:r>
          </a:p>
          <a:p>
            <a:pPr>
              <a:buNone/>
            </a:pPr>
            <a:r>
              <a:rPr lang="ru-RU" sz="3300" b="1" dirty="0" smtClean="0">
                <a:solidFill>
                  <a:schemeClr val="accent1"/>
                </a:solidFill>
                <a:latin typeface="Segoe Script" pitchFamily="34" charset="0"/>
              </a:rPr>
              <a:t>Ржаное солнце, и от песен</a:t>
            </a:r>
          </a:p>
          <a:p>
            <a:pPr>
              <a:buNone/>
            </a:pPr>
            <a:r>
              <a:rPr lang="ru-RU" sz="3300" b="1" dirty="0" smtClean="0">
                <a:solidFill>
                  <a:schemeClr val="accent1"/>
                </a:solidFill>
                <a:latin typeface="Segoe Script" pitchFamily="34" charset="0"/>
              </a:rPr>
              <a:t>Землей и рожью отдаёт.</a:t>
            </a:r>
          </a:p>
          <a:p>
            <a:endParaRPr lang="ru-RU" sz="2800" dirty="0" smtClean="0"/>
          </a:p>
          <a:p>
            <a:r>
              <a:rPr lang="ru-RU" sz="2800" dirty="0" smtClean="0"/>
              <a:t>Рожь, жито в русском языке, русской поэзии издавна ассоциировались с жизнью.</a:t>
            </a:r>
          </a:p>
          <a:p>
            <a:r>
              <a:rPr lang="ru-RU" sz="2800" dirty="0" smtClean="0"/>
              <a:t>« Ржаное солнце»- это и сила, и  тепло , и свет.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Трагический  исход  в 1937, 1938 и возвращение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Соломенная Русь, куда ты?</a:t>
            </a:r>
          </a:p>
          <a:p>
            <a:r>
              <a:rPr lang="ru-RU" dirty="0" smtClean="0"/>
              <a:t>Какую песню затянуть?</a:t>
            </a:r>
          </a:p>
          <a:p>
            <a:r>
              <a:rPr lang="ru-RU" dirty="0" smtClean="0"/>
              <a:t>Как журавли, курлычут хаты,</a:t>
            </a:r>
          </a:p>
          <a:p>
            <a:r>
              <a:rPr lang="ru-RU" dirty="0" smtClean="0"/>
              <a:t>Поднявшись в неизвестный путь.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( </a:t>
            </a:r>
            <a:r>
              <a:rPr lang="ru-RU" dirty="0" smtClean="0"/>
              <a:t>П.В.Орешин).</a:t>
            </a:r>
          </a:p>
          <a:p>
            <a:r>
              <a:rPr lang="ru-RU" dirty="0" smtClean="0"/>
              <a:t>Вернувшись к читателю на исходе века, стихи </a:t>
            </a:r>
            <a:r>
              <a:rPr lang="ru-RU" dirty="0" smtClean="0"/>
              <a:t>Н.Клюева</a:t>
            </a:r>
            <a:r>
              <a:rPr lang="ru-RU" dirty="0" smtClean="0"/>
              <a:t>, </a:t>
            </a:r>
            <a:r>
              <a:rPr lang="ru-RU" dirty="0" err="1" smtClean="0"/>
              <a:t>С.Клычкова,П</a:t>
            </a:r>
            <a:r>
              <a:rPr lang="ru-RU" dirty="0" smtClean="0"/>
              <a:t>. Орешина зазвучали </a:t>
            </a:r>
            <a:r>
              <a:rPr lang="ru-RU" dirty="0" smtClean="0"/>
              <a:t>современно, порой злободневно, ибо рождены они тревогой за судьбу красоты в живом, нерукотворном мире, и в первую очередь – в душе человека.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dirty="0" smtClean="0"/>
              <a:t>Помнить свои истоки.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58204" cy="564357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« Всё великое в искусстве, ставшее общечеловеческим, выросло на национальной почве».</a:t>
            </a:r>
          </a:p>
          <a:p>
            <a:r>
              <a:rPr lang="ru-RU" dirty="0" smtClean="0"/>
              <a:t>« Плох тот народ, который не помнит, не ценит, не любит  своей истории». В.М.Васнецов .</a:t>
            </a:r>
          </a:p>
          <a:p>
            <a:r>
              <a:rPr lang="ru-RU" dirty="0" smtClean="0"/>
              <a:t>Изба- </a:t>
            </a:r>
            <a:r>
              <a:rPr lang="ru-RU" dirty="0" err="1" smtClean="0"/>
              <a:t>питательница</a:t>
            </a:r>
            <a:r>
              <a:rPr lang="ru-RU" dirty="0" smtClean="0"/>
              <a:t>  слов</a:t>
            </a:r>
          </a:p>
          <a:p>
            <a:pPr>
              <a:buNone/>
            </a:pPr>
            <a:r>
              <a:rPr lang="ru-RU" dirty="0" smtClean="0"/>
              <a:t>Тебя взрастила не напрасно:</a:t>
            </a:r>
          </a:p>
          <a:p>
            <a:pPr>
              <a:buNone/>
            </a:pPr>
            <a:r>
              <a:rPr lang="ru-RU" dirty="0" smtClean="0"/>
              <a:t>Для русских сёл и городов</a:t>
            </a:r>
          </a:p>
          <a:p>
            <a:pPr>
              <a:buNone/>
            </a:pPr>
            <a:r>
              <a:rPr lang="ru-RU" dirty="0" smtClean="0"/>
              <a:t>Ты  станешь Радуницей красной.</a:t>
            </a:r>
          </a:p>
          <a:p>
            <a:pPr>
              <a:buNone/>
            </a:pPr>
            <a:r>
              <a:rPr lang="ru-RU" dirty="0" smtClean="0"/>
              <a:t>Так не забудь запечный рай,</a:t>
            </a:r>
          </a:p>
          <a:p>
            <a:pPr>
              <a:buNone/>
            </a:pPr>
            <a:r>
              <a:rPr lang="ru-RU" dirty="0" smtClean="0"/>
              <a:t>Где хорошо любить и плакать!</a:t>
            </a:r>
          </a:p>
          <a:p>
            <a:pPr>
              <a:buNone/>
            </a:pPr>
            <a:r>
              <a:rPr lang="ru-RU" dirty="0" smtClean="0"/>
              <a:t>Тебе на путь, на вечный май,</a:t>
            </a:r>
          </a:p>
          <a:p>
            <a:pPr>
              <a:buNone/>
            </a:pPr>
            <a:r>
              <a:rPr lang="ru-RU" dirty="0" smtClean="0"/>
              <a:t>Сплетаю стих – матёрый лапоть. ( Н.Клюев. 1916 и 19</a:t>
            </a:r>
            <a:r>
              <a:rPr lang="ru-RU" dirty="0" smtClean="0">
                <a:solidFill>
                  <a:schemeClr val="bg1"/>
                </a:solidFill>
              </a:rPr>
              <a:t>18)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786842" cy="184708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«Такое чувство, будто поэты рождались испить Христову чашу». Владимир </a:t>
            </a:r>
            <a:r>
              <a:rPr lang="ru-RU" sz="3600" dirty="0" err="1" smtClean="0"/>
              <a:t>Личутин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000240"/>
            <a:ext cx="8072494" cy="407196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12800" dirty="0" smtClean="0"/>
              <a:t>Они, национальное достояние </a:t>
            </a:r>
            <a:r>
              <a:rPr lang="ru-RU" sz="12800" dirty="0" smtClean="0"/>
              <a:t>русского народа</a:t>
            </a:r>
            <a:r>
              <a:rPr lang="ru-RU" sz="12800" dirty="0" smtClean="0"/>
              <a:t>, принадлежат Серебряному веку</a:t>
            </a:r>
            <a:r>
              <a:rPr lang="ru-RU" sz="12800" dirty="0" smtClean="0"/>
              <a:t>:</a:t>
            </a:r>
            <a:endParaRPr lang="ru-RU" sz="12800" dirty="0" smtClean="0"/>
          </a:p>
          <a:p>
            <a:r>
              <a:rPr lang="ru-RU" sz="12800" dirty="0" smtClean="0"/>
              <a:t>Николай Алексеевич Клюев ( 1884-1937)</a:t>
            </a:r>
          </a:p>
          <a:p>
            <a:r>
              <a:rPr lang="ru-RU" sz="12800" dirty="0" smtClean="0"/>
              <a:t>Сергей Антонович </a:t>
            </a:r>
            <a:r>
              <a:rPr lang="ru-RU" sz="12800" dirty="0" err="1" smtClean="0"/>
              <a:t>Клычков</a:t>
            </a:r>
            <a:r>
              <a:rPr lang="ru-RU" sz="12800" dirty="0" smtClean="0"/>
              <a:t> ( 1889-1937)</a:t>
            </a:r>
          </a:p>
          <a:p>
            <a:r>
              <a:rPr lang="ru-RU" sz="12800" dirty="0" smtClean="0"/>
              <a:t>Петр Васильевич Орешин ( 1887- 1938)</a:t>
            </a:r>
          </a:p>
          <a:p>
            <a:r>
              <a:rPr lang="ru-RU" sz="12800" dirty="0" smtClean="0"/>
              <a:t>Сергей Александрович Есенин ( 1895-1925)</a:t>
            </a:r>
          </a:p>
          <a:p>
            <a:r>
              <a:rPr lang="ru-RU" sz="12800" dirty="0" smtClean="0"/>
              <a:t>Александр </a:t>
            </a:r>
            <a:r>
              <a:rPr lang="ru-RU" sz="12800" dirty="0" err="1" smtClean="0"/>
              <a:t>Ширяевец</a:t>
            </a:r>
            <a:r>
              <a:rPr lang="ru-RU" sz="12800" dirty="0" smtClean="0"/>
              <a:t> (1887-1924)</a:t>
            </a:r>
          </a:p>
          <a:p>
            <a:pPr>
              <a:buNone/>
            </a:pPr>
            <a:r>
              <a:rPr lang="ru-RU" sz="12800" dirty="0" smtClean="0"/>
              <a:t/>
            </a:r>
            <a:br>
              <a:rPr lang="ru-RU" sz="12800" dirty="0" smtClean="0"/>
            </a:br>
            <a:r>
              <a:rPr lang="ru-RU" sz="12800" dirty="0" smtClean="0"/>
              <a:t/>
            </a:r>
            <a:br>
              <a:rPr lang="ru-RU" sz="12800" dirty="0" smtClean="0"/>
            </a:br>
            <a:r>
              <a:rPr lang="ru-RU" sz="12800" dirty="0" smtClean="0"/>
              <a:t/>
            </a:r>
            <a:br>
              <a:rPr lang="ru-RU" sz="1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1800</TotalTime>
  <Words>1532</Words>
  <PresentationFormat>Экран (4:3)</PresentationFormat>
  <Paragraphs>133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Изящная</vt:lpstr>
      <vt:lpstr>Новокрестьянские поэты</vt:lpstr>
      <vt:lpstr>«Лесных ключей и сосен звон…»</vt:lpstr>
      <vt:lpstr>Новокрестьянская поэзия.</vt:lpstr>
      <vt:lpstr>Осень 1915 года. Группа «Краса».</vt:lpstr>
      <vt:lpstr>Основные черты.</vt:lpstr>
      <vt:lpstr>А.Блок и Андрей Белый: влияние символистов на новокрестьянских поэтов .Отзывы современников о творчестве новокрестьянских поэтов.</vt:lpstr>
      <vt:lpstr>Группы новокрестьянских поэтов.</vt:lpstr>
      <vt:lpstr>Идейные противники – пролетарские поэты.</vt:lpstr>
      <vt:lpstr>Новокрестьянские поэты.</vt:lpstr>
      <vt:lpstr>Судьбы поэтов.</vt:lpstr>
      <vt:lpstr>Николай Алексеевич Клюев       (1884-1937)</vt:lpstr>
      <vt:lpstr>Николай Алексеевич Клюев. Литературное признание.</vt:lpstr>
      <vt:lpstr>Николай Клюев и Сергей Есенин.</vt:lpstr>
      <vt:lpstr>Сергей Антонович Клычков (Лешенков) ( 1889- 1937)</vt:lpstr>
      <vt:lpstr>Сергей Есенин и Сергей Клычков.</vt:lpstr>
      <vt:lpstr>Последний Лель деревни. С.Клычков.</vt:lpstr>
      <vt:lpstr>«Кольцо Лады». 1913 год.</vt:lpstr>
      <vt:lpstr>Петр Васильевич Орешин (1887-1938)</vt:lpstr>
      <vt:lpstr>Пётр Васильевич Орешин.</vt:lpstr>
      <vt:lpstr>Трагический  исход  в 1937, 1938 и возвращение </vt:lpstr>
      <vt:lpstr>Помнить свои истоки.</vt:lpstr>
      <vt:lpstr>«Такое чувство, будто поэты рождались испить Христову чашу». Владимир Личутин.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Новокрестьянские поэты – модернисты, которые обновляли русскую поэзию , опираясь на народное творчество.</dc:title>
  <dc:creator>Инна</dc:creator>
  <cp:lastModifiedBy>leonova</cp:lastModifiedBy>
  <cp:revision>148</cp:revision>
  <dcterms:created xsi:type="dcterms:W3CDTF">2012-11-28T12:46:13Z</dcterms:created>
  <dcterms:modified xsi:type="dcterms:W3CDTF">2017-02-07T11:27:58Z</dcterms:modified>
</cp:coreProperties>
</file>